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73" r:id="rId4"/>
    <p:sldId id="259" r:id="rId5"/>
    <p:sldId id="279" r:id="rId6"/>
    <p:sldId id="260" r:id="rId7"/>
    <p:sldId id="261" r:id="rId8"/>
    <p:sldId id="280" r:id="rId9"/>
    <p:sldId id="262" r:id="rId10"/>
    <p:sldId id="263" r:id="rId11"/>
    <p:sldId id="283" r:id="rId12"/>
    <p:sldId id="264" r:id="rId13"/>
    <p:sldId id="282" r:id="rId14"/>
    <p:sldId id="281" r:id="rId15"/>
    <p:sldId id="265" r:id="rId16"/>
    <p:sldId id="274" r:id="rId17"/>
    <p:sldId id="285" r:id="rId18"/>
    <p:sldId id="286" r:id="rId19"/>
    <p:sldId id="284" r:id="rId20"/>
    <p:sldId id="267" r:id="rId21"/>
    <p:sldId id="287" r:id="rId22"/>
    <p:sldId id="258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9938" autoAdjust="0"/>
    <p:restoredTop sz="94660"/>
  </p:normalViewPr>
  <p:slideViewPr>
    <p:cSldViewPr>
      <p:cViewPr>
        <p:scale>
          <a:sx n="60" d="100"/>
          <a:sy n="60" d="100"/>
        </p:scale>
        <p:origin x="-3084" y="-119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041F1-E759-417A-9800-2E5CFF3AC97A}" type="datetimeFigureOut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4AF60-5922-4DFA-BE68-834571BC07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11</a:t>
            </a:fld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12</a:t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14</a:t>
            </a:fld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15</a:t>
            </a:fld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17</a:t>
            </a:fld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18</a:t>
            </a:fld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19</a:t>
            </a:fld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20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21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4AF60-5922-4DFA-BE68-834571BC0787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5A373-CD08-411C-BB1A-760B64E29A4C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2D3C4-484B-4136-9F87-B366DD677B42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468E5-964B-4980-B2A6-63807AB1B0AF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891F7-BC23-46AB-B0C6-55BEA1FD9A11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1B3C5-3BD0-46F6-AF80-C39DB4F2F8AD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F700C-EBA5-4DB2-A7F1-5D94B64813DB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F33A0-8367-45DD-8145-D75D5771DB23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FDC98-9B19-4D86-8D51-119C694CD1BA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F989-1E1C-487B-A781-B3BA13D09C7F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AD8EB-946E-4986-9C2D-F07F4B07963F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761F-017D-4FD4-9433-92F007934DCD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F8009-8769-49DB-90BD-8E8CCCA96FEF}" type="datetime1">
              <a:rPr lang="en-US" smtClean="0"/>
              <a:pPr/>
              <a:t>5/18/2014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57102-D223-4599-AA3B-52E3126078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astroml.org/sklearn_tutorial/practical.html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art_p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24784" y="1635449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48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</a:t>
            </a:r>
            <a:endParaRPr lang="en-US" sz="48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Linear Regression</a:t>
            </a:r>
            <a:endParaRPr lang="fa-IR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76400" y="6400800"/>
            <a:ext cx="2514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بهار 93</a:t>
            </a:r>
            <a:endParaRPr lang="en-US" sz="1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76400" y="4191000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ارائه دهنده</a:t>
            </a:r>
          </a:p>
          <a:p>
            <a:pPr algn="ctr"/>
            <a:r>
              <a:rPr lang="fa-IR" sz="16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داریوش حسن پور</a:t>
            </a:r>
            <a:endParaRPr lang="en-US" sz="1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2600" y="312632"/>
            <a:ext cx="556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گرادیان نزولی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170" name="Picture 2" descr="C:\Users\dariush\Pictures\vlcsnap-2014-05-17-17h33m28s165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216153"/>
            <a:ext cx="7715250" cy="4335971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2600" y="312632"/>
            <a:ext cx="556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گرادیان نزولی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195" name="Picture 3" descr="C:\Users\dariush\Pictures\g2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216153"/>
            <a:ext cx="7715250" cy="4335971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312632"/>
            <a:ext cx="624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گرادیان نزولی - مثال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218" name="Picture 2" descr="C:\Users\dariush\Pictures\g3.png"/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1" y="1232106"/>
            <a:ext cx="7696199" cy="4334377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34515" cy="6858000"/>
          </a:xfrm>
          <a:prstGeom prst="rect">
            <a:avLst/>
          </a:prstGeom>
        </p:spPr>
      </p:pic>
      <p:pic>
        <p:nvPicPr>
          <p:cNvPr id="5122" name="Picture 2" descr="C:\Users\dariush\Pictures\p8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219200"/>
            <a:ext cx="7696200" cy="4343400"/>
          </a:xfrm>
          <a:prstGeom prst="rect">
            <a:avLst/>
          </a:prstGeom>
          <a:noFill/>
        </p:spPr>
      </p:pic>
      <p:pic>
        <p:nvPicPr>
          <p:cNvPr id="5123" name="Picture 3" descr="C:\Users\dariush\Pictures\p7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1219200"/>
            <a:ext cx="7729715" cy="4358572"/>
          </a:xfrm>
          <a:prstGeom prst="rect">
            <a:avLst/>
          </a:prstGeom>
          <a:noFill/>
        </p:spPr>
      </p:pic>
      <p:pic>
        <p:nvPicPr>
          <p:cNvPr id="5124" name="Picture 4" descr="C:\Users\dariush\Pictures\p6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0" y="1219200"/>
            <a:ext cx="7729715" cy="4358572"/>
          </a:xfrm>
          <a:prstGeom prst="rect">
            <a:avLst/>
          </a:prstGeom>
          <a:noFill/>
        </p:spPr>
      </p:pic>
      <p:pic>
        <p:nvPicPr>
          <p:cNvPr id="5125" name="Picture 5" descr="C:\Users\dariush\Pictures\p5.pn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0" y="1219200"/>
            <a:ext cx="7729715" cy="4358572"/>
          </a:xfrm>
          <a:prstGeom prst="rect">
            <a:avLst/>
          </a:prstGeom>
          <a:noFill/>
        </p:spPr>
      </p:pic>
      <p:pic>
        <p:nvPicPr>
          <p:cNvPr id="5126" name="Picture 6" descr="C:\Users\dariush\Pictures\p4.pn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0" y="1219200"/>
            <a:ext cx="7729715" cy="4358572"/>
          </a:xfrm>
          <a:prstGeom prst="rect">
            <a:avLst/>
          </a:prstGeom>
          <a:noFill/>
        </p:spPr>
      </p:pic>
      <p:pic>
        <p:nvPicPr>
          <p:cNvPr id="5127" name="Picture 7" descr="C:\Users\dariush\Pictures\p3.pn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0" y="1219200"/>
            <a:ext cx="7729715" cy="4358572"/>
          </a:xfrm>
          <a:prstGeom prst="rect">
            <a:avLst/>
          </a:prstGeom>
          <a:noFill/>
        </p:spPr>
      </p:pic>
      <p:pic>
        <p:nvPicPr>
          <p:cNvPr id="5128" name="Picture 8" descr="C:\Users\dariush\Pictures\p2.pn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0" y="1219200"/>
            <a:ext cx="7729715" cy="4358572"/>
          </a:xfrm>
          <a:prstGeom prst="rect">
            <a:avLst/>
          </a:prstGeom>
          <a:noFill/>
        </p:spPr>
      </p:pic>
      <p:pic>
        <p:nvPicPr>
          <p:cNvPr id="5129" name="Picture 9" descr="C:\Users\dariush\Pictures\p1.png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0" y="1219200"/>
            <a:ext cx="7729715" cy="4358572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گرادیان نزولی - مثال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گرادیان نزولی - مثال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146" name="Picture 2" descr="C:\Users\dariush\Pictures\vlcsnap-2014-05-17-17h29m20s17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216152"/>
            <a:ext cx="7715250" cy="4335971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312632"/>
            <a:ext cx="624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 - تک متغییره - گرادیان نزولی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242" name="Picture 2" descr="C:\Users\dariush\Pictures\g5.png"/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0" y="1216153"/>
            <a:ext cx="7716327" cy="1388938"/>
          </a:xfrm>
          <a:prstGeom prst="rect">
            <a:avLst/>
          </a:prstGeom>
          <a:noFill/>
        </p:spPr>
      </p:pic>
      <p:pic>
        <p:nvPicPr>
          <p:cNvPr id="10243" name="Picture 3" descr="C:\Users\dariush\Pictures\g4.png"/>
          <p:cNvPicPr>
            <a:picLocks noChangeAspect="1" noChangeArrowheads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-170486" y="2558228"/>
            <a:ext cx="7714286" cy="4111714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57400" y="2971800"/>
            <a:ext cx="388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</a:t>
            </a:r>
          </a:p>
          <a:p>
            <a:pPr algn="ct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چند متغییره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 - چند متغییره - مثال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1266" name="Picture 2" descr="C:\Users\dariush\Pictures\m1.png"/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0" y="1216152"/>
            <a:ext cx="7714285" cy="4335428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66800" y="312632"/>
            <a:ext cx="624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 – چند متغییره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290" name="Picture 2" descr="C:\Users\dariush\Pictures\m2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216152"/>
            <a:ext cx="7714286" cy="4335429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66800" y="312632"/>
            <a:ext cx="624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 – چند متغییره - گرادیان نزولی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3314" name="Picture 2" descr="C:\Users\dariush\Pictures\m3.png"/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0" y="1216152"/>
            <a:ext cx="7714286" cy="4335428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معرفی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1524000"/>
            <a:ext cx="7543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buFont typeface="Arial" pitchFamily="34" charset="0"/>
              <a:buChar char="•"/>
            </a:pPr>
            <a:r>
              <a:rPr lang="fa-IR" dirty="0" smtClean="0"/>
              <a:t> دردنیای واقعی عوامل و رایکال های زیادی در نتیجه ی یک مسئله تاثیر گذارند.</a:t>
            </a:r>
          </a:p>
          <a:p>
            <a:pPr algn="r" rtl="1">
              <a:buFont typeface="Arial" pitchFamily="34" charset="0"/>
              <a:buChar char="•"/>
            </a:pPr>
            <a:r>
              <a:rPr lang="fa-IR" dirty="0" smtClean="0"/>
              <a:t> رگرسیون خطی در واقع سعی دارد ارتباط های خطی ای که بین این رادیکال ها وجود دارد را پیدا کند.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667000"/>
            <a:ext cx="754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buFont typeface="Arial" pitchFamily="34" charset="0"/>
              <a:buChar char="•"/>
            </a:pPr>
            <a:r>
              <a:rPr lang="fa-IR" dirty="0" smtClean="0"/>
              <a:t> رگرسیون خطی مثل دیگر متدولوژی ها(شبکه های </a:t>
            </a:r>
            <a:r>
              <a:rPr lang="fa-IR" dirty="0" smtClean="0"/>
              <a:t>عصبی</a:t>
            </a:r>
            <a:r>
              <a:rPr lang="en-US" dirty="0" smtClean="0"/>
              <a:t> </a:t>
            </a:r>
            <a:r>
              <a:rPr lang="fa-IR" dirty="0" smtClean="0"/>
              <a:t>و</a:t>
            </a:r>
            <a:r>
              <a:rPr lang="fa-IR" dirty="0" smtClean="0"/>
              <a:t>....) یک متدولوژی کلی برای مدل کردن مسائل دنیای واقعی در سیستم های کامپیوتری به عنوان یک سیستم یادگیرنده میباشد.</a:t>
            </a:r>
          </a:p>
          <a:p>
            <a:pPr algn="r" rtl="1">
              <a:buFont typeface="Arial" pitchFamily="34" charset="0"/>
              <a:buChar char="•"/>
            </a:pPr>
            <a:r>
              <a:rPr lang="fa-IR" dirty="0" smtClean="0"/>
              <a:t> ولی اینکه کیفیت و دقت این سیستم ها در چه حدی میباشد به ساختاری که توسط طراح سیستم در نظر گرفته شده است بستگی دارد.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3962400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buFont typeface="Arial" pitchFamily="34" charset="0"/>
              <a:buChar char="•"/>
            </a:pPr>
            <a:r>
              <a:rPr lang="fa-IR" dirty="0" smtClean="0"/>
              <a:t> در مسائل دنیای واقعی رگرسیون خطی به عنوان یکی از پرکاربردترین و ساده ترین(نسبی) متد برای طراحی سیستم های یادگیرنده شناخته شده است.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312632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Underfit - Fit - Overfit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1026" name="Picture 2" descr="C:\Users\dariush\Pictures\overfitting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2057400"/>
            <a:ext cx="7696200" cy="2700001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312632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References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1219200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Andrew Ng’s Online Machine Learning  Course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hlinkClick r:id="rId4"/>
              </a:rPr>
              <a:t>http://www.astroml.org/sklearn_tutorial/practical.html</a:t>
            </a:r>
            <a:r>
              <a:rPr lang="en-US" dirty="0" smtClean="0"/>
              <a:t> (The fitting images)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art_p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3000" y="2819400"/>
            <a:ext cx="358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48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پایان</a:t>
            </a:r>
            <a:endParaRPr lang="en-US" sz="48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ransition spd="slow">
    <p:wedg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57400" y="2971800"/>
            <a:ext cx="388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</a:t>
            </a:r>
          </a:p>
          <a:p>
            <a:pPr algn="ct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تک متغییره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معرفی - مثال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8" name="Picture 4" descr="C:\Users\dariush\Pictures\2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28600" y="1295400"/>
            <a:ext cx="7391400" cy="4153967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معرفی - مثال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6" name="Picture 2" descr="C:\Users\dariush\Pictures\1 - data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1479" y="1280886"/>
            <a:ext cx="7186121" cy="4038600"/>
          </a:xfrm>
          <a:prstGeom prst="rect">
            <a:avLst/>
          </a:prstGeom>
          <a:noFill/>
        </p:spPr>
      </p:pic>
      <p:pic>
        <p:nvPicPr>
          <p:cNvPr id="1027" name="Picture 3" descr="C:\Users\dariush\Pictures\1 - trained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04800" y="1295400"/>
            <a:ext cx="7162800" cy="4025494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معرفی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26" name="Picture 2" descr="C:\Users\dariush\Pictures\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216152"/>
            <a:ext cx="7714286" cy="4335429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 - تک متغییره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051" name="Picture 3" descr="C:\Users\dariush\Pictures\4.png"/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0" y="1216152"/>
            <a:ext cx="7714286" cy="4335429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3451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 - تک متغییره - مثال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074" name="Picture 2" descr="C:\Users\dariush\Pictures\s00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216152"/>
            <a:ext cx="7696200" cy="4346448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n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34515" cy="6858000"/>
          </a:xfrm>
          <a:prstGeom prst="rect">
            <a:avLst/>
          </a:prstGeom>
        </p:spPr>
      </p:pic>
      <p:pic>
        <p:nvPicPr>
          <p:cNvPr id="4098" name="Picture 2" descr="C:\Users\dariush\Pictures\s01.png"/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0" y="1216152"/>
            <a:ext cx="7729715" cy="4358572"/>
          </a:xfrm>
          <a:prstGeom prst="rect">
            <a:avLst/>
          </a:prstGeom>
          <a:noFill/>
        </p:spPr>
      </p:pic>
      <p:pic>
        <p:nvPicPr>
          <p:cNvPr id="4099" name="Picture 3" descr="C:\Users\dariush\Pictures\s0.png"/>
          <p:cNvPicPr>
            <a:picLocks noChangeAspect="1" noChangeArrowheads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0" y="1216152"/>
            <a:ext cx="7729715" cy="4358572"/>
          </a:xfrm>
          <a:prstGeom prst="rect">
            <a:avLst/>
          </a:prstGeom>
          <a:noFill/>
        </p:spPr>
      </p:pic>
      <p:pic>
        <p:nvPicPr>
          <p:cNvPr id="4100" name="Picture 4" descr="C:\Users\dariush\Pictures\s1.png"/>
          <p:cNvPicPr>
            <a:picLocks noChangeAspect="1" noChangeArrowheads="1"/>
          </p:cNvPicPr>
          <p:nvPr/>
        </p:nvPicPr>
        <p:blipFill>
          <a:blip r:embed="rId6"/>
          <a:stretch>
            <a:fillRect/>
          </a:stretch>
        </p:blipFill>
        <p:spPr bwMode="auto">
          <a:xfrm>
            <a:off x="0" y="1216152"/>
            <a:ext cx="7729715" cy="4358572"/>
          </a:xfrm>
          <a:prstGeom prst="rect">
            <a:avLst/>
          </a:prstGeom>
          <a:noFill/>
        </p:spPr>
      </p:pic>
      <p:pic>
        <p:nvPicPr>
          <p:cNvPr id="4101" name="Picture 5" descr="C:\Users\dariush\Pictures\s2.png"/>
          <p:cNvPicPr>
            <a:picLocks noChangeAspect="1" noChangeArrowheads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0" y="1216152"/>
            <a:ext cx="7729715" cy="4358572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3429000" y="312632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رگرسیون خطی - تک متغییره - مثال</a:t>
            </a:r>
            <a:endParaRPr lang="en-US" sz="2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57102-D223-4599-AA3B-52E312607896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</Template>
  <TotalTime>260</TotalTime>
  <Words>271</Words>
  <Application>Microsoft Office PowerPoint</Application>
  <PresentationFormat>On-screen Show (4:3)</PresentationFormat>
  <Paragraphs>73</Paragraphs>
  <Slides>22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pres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MRT www.Win2Farsi.com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MRT</dc:creator>
  <cp:lastModifiedBy>MRT</cp:lastModifiedBy>
  <cp:revision>96</cp:revision>
  <dcterms:created xsi:type="dcterms:W3CDTF">2014-05-17T07:34:47Z</dcterms:created>
  <dcterms:modified xsi:type="dcterms:W3CDTF">2014-05-18T07:14:25Z</dcterms:modified>
</cp:coreProperties>
</file>

<file path=docProps/thumbnail.jpeg>
</file>